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5" r:id="rId7"/>
    <p:sldId id="261" r:id="rId8"/>
    <p:sldId id="262" r:id="rId9"/>
    <p:sldId id="263" r:id="rId10"/>
    <p:sldId id="264"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p:restoredTop sz="94644"/>
  </p:normalViewPr>
  <p:slideViewPr>
    <p:cSldViewPr snapToGrid="0" snapToObjects="1">
      <p:cViewPr varScale="1">
        <p:scale>
          <a:sx n="70" d="100"/>
          <a:sy n="70" d="100"/>
        </p:scale>
        <p:origin x="71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498E52-2669-C24E-9C89-B8B6C7374F5A}" type="datetimeFigureOut">
              <a:rPr kumimoji="1" lang="zh-CN" altLang="en-US" smtClean="0"/>
              <a:t>2017/1/12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63BF14-B70A-3444-AD0F-99A23B2730C7}" type="slidenum">
              <a:rPr kumimoji="1" lang="zh-CN" altLang="en-US" smtClean="0"/>
              <a:t>‹#›</a:t>
            </a:fld>
            <a:endParaRPr kumimoji="1" lang="zh-CN" altLang="en-US"/>
          </a:p>
        </p:txBody>
      </p:sp>
    </p:spTree>
    <p:extLst>
      <p:ext uri="{BB962C8B-B14F-4D97-AF65-F5344CB8AC3E}">
        <p14:creationId xmlns:p14="http://schemas.microsoft.com/office/powerpoint/2010/main" val="1033551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F363BF14-B70A-3444-AD0F-99A23B2730C7}" type="slidenum">
              <a:rPr kumimoji="1" lang="zh-CN" altLang="en-US" smtClean="0"/>
              <a:t>2</a:t>
            </a:fld>
            <a:endParaRPr kumimoji="1" lang="zh-CN" altLang="en-US"/>
          </a:p>
        </p:txBody>
      </p:sp>
    </p:spTree>
    <p:extLst>
      <p:ext uri="{BB962C8B-B14F-4D97-AF65-F5344CB8AC3E}">
        <p14:creationId xmlns:p14="http://schemas.microsoft.com/office/powerpoint/2010/main" val="2046810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66750" y="4776788"/>
            <a:ext cx="5335588" cy="3908425"/>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F5B22E8-CC6B-42AD-9972-2E6D9B216300}" type="slidenum">
              <a:rPr lang="zh-CN" altLang="en-US" smtClean="0"/>
              <a:pPr>
                <a:defRPr/>
              </a:pPr>
              <a:t>17</a:t>
            </a:fld>
            <a:endParaRPr lang="en-US" altLang="zh-CN"/>
          </a:p>
        </p:txBody>
      </p:sp>
    </p:spTree>
    <p:extLst>
      <p:ext uri="{BB962C8B-B14F-4D97-AF65-F5344CB8AC3E}">
        <p14:creationId xmlns:p14="http://schemas.microsoft.com/office/powerpoint/2010/main" val="1539661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03AAB16A-6C62-F145-A903-9A51ACB000BC}" type="datetime1">
              <a:rPr lang="zh-CN" altLang="en-US" smtClean="0"/>
              <a:t>2017/1/12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8AB2CA5-0C6C-D845-8722-F6583F29FA4C}" type="datetime1">
              <a:rPr lang="zh-CN" altLang="en-US" smtClean="0"/>
              <a:t>2017/1/12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E55C7C04-2AAB-4649-AF8C-3E546D3A7A3F}" type="datetime1">
              <a:rPr lang="zh-CN" altLang="en-US" smtClean="0"/>
              <a:t>2017/1/12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08504" y="-71462"/>
            <a:ext cx="10898554" cy="692150"/>
          </a:xfrm>
          <a:prstGeom prst="rect">
            <a:avLst/>
          </a:prstGeom>
        </p:spPr>
        <p:txBody>
          <a:bodyPr/>
          <a:lstStyle>
            <a:lvl1pPr>
              <a:defRPr sz="2585"/>
            </a:lvl1pPr>
          </a:lstStyle>
          <a:p>
            <a:r>
              <a:rPr lang="zh-CN" altLang="en-US" dirty="0" smtClean="0"/>
              <a:t>目录</a:t>
            </a:r>
            <a:endParaRPr lang="zh-CN" altLang="en-US" dirty="0"/>
          </a:p>
        </p:txBody>
      </p:sp>
    </p:spTree>
    <p:extLst>
      <p:ext uri="{BB962C8B-B14F-4D97-AF65-F5344CB8AC3E}">
        <p14:creationId xmlns:p14="http://schemas.microsoft.com/office/powerpoint/2010/main" val="36696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3D12A65-C546-FB4E-986E-429B8359877D}" type="datetime1">
              <a:rPr lang="zh-CN" altLang="en-US" smtClean="0"/>
              <a:t>2017/1/12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1B3E172-BF3A-EE46-B88A-E9ACE0DEB2BE}" type="datetime1">
              <a:rPr lang="zh-CN" altLang="en-US" smtClean="0"/>
              <a:t>2017/1/12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B8DEB0AF-6D2C-2C47-B2F8-7C1105BC5A84}" type="datetime1">
              <a:rPr lang="zh-CN" altLang="en-US" smtClean="0"/>
              <a:t>2017/1/12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C13DF6A2-A91F-A24E-9496-67D30A37C40D}" type="datetime1">
              <a:rPr lang="zh-CN" altLang="en-US" smtClean="0"/>
              <a:t>2017/1/12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0E28B3BA-5FF2-FD44-AC33-D3B77E353D8E}" type="datetime1">
              <a:rPr lang="zh-CN" altLang="en-US" smtClean="0"/>
              <a:t>2017/1/12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8831DB9-FD14-5F4E-B3CB-15E620D2C819}" type="datetime1">
              <a:rPr lang="zh-CN" altLang="en-US" smtClean="0"/>
              <a:t>2017/1/12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2D12A56-E637-6441-A0BF-E45E338FCE6F}" type="datetime1">
              <a:rPr lang="zh-CN" altLang="en-US" smtClean="0"/>
              <a:t>2017/1/12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E291037-9D56-6F4A-9896-7141FB43E1A5}" type="datetime1">
              <a:rPr lang="zh-CN" altLang="en-US" smtClean="0"/>
              <a:t>2017/1/12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98C9CB4-F1F0-904E-9C4E-4589BE57ECED}" type="datetime1">
              <a:rPr lang="zh-CN" altLang="en-US" smtClean="0"/>
              <a:t>2017/1/12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smtClean="0"/>
              <a:t>WordPress</a:t>
            </a:r>
            <a:r>
              <a:rPr kumimoji="1" lang="zh-CN" altLang="en-US" dirty="0" smtClean="0"/>
              <a:t>实践</a:t>
            </a:r>
            <a:r>
              <a:rPr kumimoji="1" lang="en-US" altLang="zh-CN" dirty="0" smtClean="0"/>
              <a:t/>
            </a:r>
            <a:br>
              <a:rPr kumimoji="1" lang="en-US" altLang="zh-CN" dirty="0" smtClean="0"/>
            </a:br>
            <a:r>
              <a:rPr kumimoji="1" lang="en-US" altLang="zh-CN" dirty="0" smtClean="0"/>
              <a:t/>
            </a:r>
            <a:br>
              <a:rPr kumimoji="1" lang="en-US" altLang="zh-CN" dirty="0" smtClean="0"/>
            </a:br>
            <a:r>
              <a:rPr kumimoji="1" lang="zh-CN" altLang="en-US" sz="2800" cap="all" spc="200" dirty="0">
                <a:solidFill>
                  <a:schemeClr val="tx2"/>
                </a:solidFill>
                <a:ea typeface="+mn-ea"/>
                <a:cs typeface="+mn-cs"/>
              </a:rPr>
              <a:t>（姓名：任嵬   学号：</a:t>
            </a:r>
            <a:r>
              <a:rPr kumimoji="1" lang="en-US" altLang="zh-CN" sz="2800" cap="all" spc="200" dirty="0">
                <a:solidFill>
                  <a:schemeClr val="tx2"/>
                </a:solidFill>
                <a:ea typeface="+mn-ea"/>
                <a:cs typeface="+mn-cs"/>
              </a:rPr>
              <a:t>2016160213</a:t>
            </a:r>
            <a:r>
              <a:rPr kumimoji="1" lang="zh-CN" altLang="en-US" sz="2800" cap="all" spc="200" dirty="0">
                <a:solidFill>
                  <a:schemeClr val="tx2"/>
                </a:solidFill>
                <a:ea typeface="+mn-ea"/>
                <a:cs typeface="+mn-cs"/>
              </a:rPr>
              <a:t>）</a:t>
            </a:r>
          </a:p>
        </p:txBody>
      </p:sp>
      <p:sp>
        <p:nvSpPr>
          <p:cNvPr id="3" name="副标题 2"/>
          <p:cNvSpPr>
            <a:spLocks noGrp="1"/>
          </p:cNvSpPr>
          <p:nvPr>
            <p:ph type="subTitle" idx="1"/>
          </p:nvPr>
        </p:nvSpPr>
        <p:spPr/>
        <p:txBody>
          <a:bodyPr>
            <a:normAutofit/>
          </a:bodyPr>
          <a:lstStyle/>
          <a:p>
            <a:r>
              <a:rPr kumimoji="1" lang="zh-CN" altLang="en-US" sz="2800" dirty="0" smtClean="0"/>
              <a:t>洛杉矶游记</a:t>
            </a:r>
            <a:endParaRPr kumimoji="1" lang="zh-CN" altLang="en-US" sz="2800" dirty="0"/>
          </a:p>
        </p:txBody>
      </p:sp>
    </p:spTree>
    <p:extLst>
      <p:ext uri="{BB962C8B-B14F-4D97-AF65-F5344CB8AC3E}">
        <p14:creationId xmlns:p14="http://schemas.microsoft.com/office/powerpoint/2010/main" val="13454715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dirty="0" smtClean="0"/>
              <a:t>后台登录</a:t>
            </a:r>
            <a:endParaRPr kumimoji="1" lang="zh-CN" altLang="en-US" dirty="0"/>
          </a:p>
        </p:txBody>
      </p:sp>
      <p:sp>
        <p:nvSpPr>
          <p:cNvPr id="7" name="文本占位符 6"/>
          <p:cNvSpPr>
            <a:spLocks noGrp="1"/>
          </p:cNvSpPr>
          <p:nvPr>
            <p:ph type="body" sz="half" idx="2"/>
          </p:nvPr>
        </p:nvSpPr>
        <p:spPr/>
        <p:txBody>
          <a:bodyPr/>
          <a:lstStyle/>
          <a:p>
            <a:r>
              <a:rPr kumimoji="1" lang="zh-CN" altLang="en-US" dirty="0" smtClean="0"/>
              <a:t>通过访问</a:t>
            </a:r>
            <a:r>
              <a:rPr kumimoji="1" lang="en-US" altLang="zh-CN" dirty="0"/>
              <a:t>~/</a:t>
            </a:r>
            <a:r>
              <a:rPr kumimoji="1" lang="en-US" altLang="zh-CN" dirty="0" err="1" smtClean="0"/>
              <a:t>wordpress</a:t>
            </a:r>
            <a:r>
              <a:rPr kumimoji="1" lang="en-US" altLang="zh-CN" dirty="0" smtClean="0"/>
              <a:t>/</a:t>
            </a:r>
            <a:r>
              <a:rPr kumimoji="1" lang="en-US" altLang="zh-CN" dirty="0" err="1" smtClean="0"/>
              <a:t>wp-login.php</a:t>
            </a:r>
            <a:r>
              <a:rPr kumimoji="1" lang="zh-CN" altLang="en-US" dirty="0" smtClean="0"/>
              <a:t>，输入在安装过程中设置的用户名和密码，登录到</a:t>
            </a:r>
            <a:r>
              <a:rPr kumimoji="1" lang="en-US" altLang="zh-CN" dirty="0" smtClean="0"/>
              <a:t>WordPress</a:t>
            </a:r>
            <a:r>
              <a:rPr kumimoji="1" lang="zh-CN" altLang="en-US" dirty="0" smtClean="0"/>
              <a:t>的后台管理界面</a:t>
            </a:r>
            <a:r>
              <a:rPr kumimoji="1" lang="en-US" altLang="zh-CN" dirty="0" smtClean="0"/>
              <a:t>——</a:t>
            </a:r>
            <a:r>
              <a:rPr kumimoji="1" lang="zh-CN" altLang="en-US" dirty="0" smtClean="0"/>
              <a:t>仪表盘。</a:t>
            </a:r>
            <a:endParaRPr kumimoji="1" lang="zh-CN" altLang="en-US" dirty="0"/>
          </a:p>
        </p:txBody>
      </p:sp>
      <p:sp>
        <p:nvSpPr>
          <p:cNvPr id="4" name="幻灯片编号占位符 3"/>
          <p:cNvSpPr>
            <a:spLocks noGrp="1"/>
          </p:cNvSpPr>
          <p:nvPr>
            <p:ph type="sldNum" sz="quarter" idx="12"/>
          </p:nvPr>
        </p:nvSpPr>
        <p:spPr/>
        <p:txBody>
          <a:bodyPr/>
          <a:lstStyle/>
          <a:p>
            <a:fld id="{6113E31D-E2AB-40D1-8B51-AFA5AFEF393A}" type="slidenum">
              <a:rPr lang="en-US" smtClean="0"/>
              <a:t>10</a:t>
            </a:fld>
            <a:endParaRPr lang="en-US" dirty="0"/>
          </a:p>
        </p:txBody>
      </p:sp>
      <p:pic>
        <p:nvPicPr>
          <p:cNvPr id="13" name="图片占位符 12"/>
          <p:cNvPicPr>
            <a:picLocks noGrp="1" noChangeAspect="1"/>
          </p:cNvPicPr>
          <p:nvPr>
            <p:ph type="pic" idx="1"/>
          </p:nvPr>
        </p:nvPicPr>
        <p:blipFill rotWithShape="1">
          <a:blip r:embed="rId2" cstate="screen">
            <a:extLst>
              <a:ext uri="{28A0092B-C50C-407E-A947-70E740481C1C}">
                <a14:useLocalDpi xmlns:a14="http://schemas.microsoft.com/office/drawing/2010/main"/>
              </a:ext>
            </a:extLst>
          </a:blip>
          <a:srcRect/>
          <a:stretch/>
        </p:blipFill>
        <p:spPr>
          <a:prstGeom prst="rect">
            <a:avLst/>
          </a:prstGeom>
        </p:spPr>
      </p:pic>
    </p:spTree>
    <p:extLst>
      <p:ext uri="{BB962C8B-B14F-4D97-AF65-F5344CB8AC3E}">
        <p14:creationId xmlns:p14="http://schemas.microsoft.com/office/powerpoint/2010/main" val="10147386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后台设置</a:t>
            </a:r>
            <a:endParaRPr kumimoji="1" lang="zh-CN" altLang="en-US" dirty="0"/>
          </a:p>
        </p:txBody>
      </p:sp>
      <p:pic>
        <p:nvPicPr>
          <p:cNvPr id="7" name="内容占位符 6"/>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090095" y="731838"/>
            <a:ext cx="5913885" cy="5257800"/>
          </a:xfrm>
          <a:prstGeom prst="rect">
            <a:avLst/>
          </a:prstGeom>
          <a:ln>
            <a:noFill/>
          </a:ln>
          <a:effectLst>
            <a:outerShdw blurRad="292100" dist="139700" dir="2700000" algn="tl" rotWithShape="0">
              <a:srgbClr val="333333">
                <a:alpha val="65000"/>
              </a:srgbClr>
            </a:outerShdw>
          </a:effectLst>
        </p:spPr>
      </p:pic>
      <p:sp>
        <p:nvSpPr>
          <p:cNvPr id="8" name="文本占位符 7"/>
          <p:cNvSpPr>
            <a:spLocks noGrp="1"/>
          </p:cNvSpPr>
          <p:nvPr>
            <p:ph type="body" sz="half" idx="2"/>
          </p:nvPr>
        </p:nvSpPr>
        <p:spPr/>
        <p:txBody>
          <a:bodyPr/>
          <a:lstStyle/>
          <a:p>
            <a:r>
              <a:rPr kumimoji="1" lang="zh-CN" altLang="en-US" dirty="0" smtClean="0"/>
              <a:t>也称之为仪表盘，可以通过这个界面完成包括编写和发布文章、管理多媒体资源、设置静态页面、管理评论留言、对页面的主题、插件进行下载和设置、对用户进行管理等。</a:t>
            </a:r>
            <a:endParaRPr kumimoji="1" lang="zh-CN" altLang="en-US" dirty="0"/>
          </a:p>
        </p:txBody>
      </p:sp>
      <p:sp>
        <p:nvSpPr>
          <p:cNvPr id="4" name="幻灯片编号占位符 3"/>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12120022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撰写博文</a:t>
            </a:r>
            <a:endParaRPr kumimoji="1" lang="zh-CN" altLang="en-US" dirty="0"/>
          </a:p>
        </p:txBody>
      </p:sp>
      <p:pic>
        <p:nvPicPr>
          <p:cNvPr id="5" name="内容占位符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542313" y="731838"/>
            <a:ext cx="5009449" cy="5257800"/>
          </a:xfrm>
          <a:prstGeom prst="rect">
            <a:avLst/>
          </a:prstGeom>
          <a:ln>
            <a:noFill/>
          </a:ln>
          <a:effectLst>
            <a:outerShdw blurRad="292100" dist="139700" dir="2700000" algn="tl" rotWithShape="0">
              <a:srgbClr val="333333">
                <a:alpha val="65000"/>
              </a:srgbClr>
            </a:outerShdw>
          </a:effectLst>
        </p:spPr>
      </p:pic>
      <p:sp>
        <p:nvSpPr>
          <p:cNvPr id="6" name="文本占位符 5"/>
          <p:cNvSpPr>
            <a:spLocks noGrp="1"/>
          </p:cNvSpPr>
          <p:nvPr>
            <p:ph type="body" sz="half" idx="2"/>
          </p:nvPr>
        </p:nvSpPr>
        <p:spPr/>
        <p:txBody>
          <a:bodyPr/>
          <a:lstStyle/>
          <a:p>
            <a:r>
              <a:rPr kumimoji="1" lang="zh-CN" altLang="en-US" dirty="0" smtClean="0"/>
              <a:t>可以在该界面撰写博客，同时还可以为每篇文章选择分类以及设定标签，管理该篇博客的评论、设定密码等操作。</a:t>
            </a:r>
            <a:endParaRPr kumimoji="1" lang="en-US" altLang="zh-CN" dirty="0" smtClean="0"/>
          </a:p>
          <a:p>
            <a:r>
              <a:rPr kumimoji="1" lang="en-US" altLang="zh-CN" dirty="0" smtClean="0"/>
              <a:t>WordPress</a:t>
            </a:r>
            <a:r>
              <a:rPr kumimoji="1" lang="zh-CN" altLang="en-US" dirty="0" smtClean="0"/>
              <a:t>支持自动保存功能，同时支持历史版本的恢复。</a:t>
            </a:r>
            <a:endParaRPr kumimoji="1" lang="en-US" altLang="zh-CN" dirty="0" smtClean="0"/>
          </a:p>
          <a:p>
            <a:r>
              <a:rPr kumimoji="1" lang="zh-CN" altLang="en-US" dirty="0" smtClean="0"/>
              <a:t>插入图片时可以直接使用媒体库中已有的图片，也可以直接从本地拖拽图片到浏览器中，当然也支持直接引用外部图片。</a:t>
            </a:r>
            <a:endParaRPr kumimoji="1" lang="zh-CN" altLang="en-US" dirty="0"/>
          </a:p>
        </p:txBody>
      </p:sp>
      <p:sp>
        <p:nvSpPr>
          <p:cNvPr id="4" name="幻灯片编号占位符 3"/>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1789892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评论</a:t>
            </a:r>
            <a:endParaRPr kumimoji="1" lang="zh-CN" altLang="en-US" dirty="0"/>
          </a:p>
        </p:txBody>
      </p:sp>
      <p:pic>
        <p:nvPicPr>
          <p:cNvPr id="5" name="内容占位符 4"/>
          <p:cNvPicPr>
            <a:picLocks noGrp="1" noChangeAspect="1"/>
          </p:cNvPicPr>
          <p:nvPr>
            <p:ph type="pic" idx="1"/>
          </p:nvPr>
        </p:nvPicPr>
        <p:blipFill rotWithShape="1">
          <a:blip r:embed="rId2" cstate="screen">
            <a:extLst>
              <a:ext uri="{28A0092B-C50C-407E-A947-70E740481C1C}">
                <a14:useLocalDpi xmlns:a14="http://schemas.microsoft.com/office/drawing/2010/main"/>
              </a:ext>
            </a:extLst>
          </a:blip>
          <a:srcRect/>
          <a:stretch/>
        </p:blipFill>
        <p:spPr>
          <a:prstGeom prst="rect">
            <a:avLst/>
          </a:prstGeom>
        </p:spPr>
      </p:pic>
      <p:sp>
        <p:nvSpPr>
          <p:cNvPr id="6" name="文本占位符 5"/>
          <p:cNvSpPr>
            <a:spLocks noGrp="1"/>
          </p:cNvSpPr>
          <p:nvPr>
            <p:ph type="body" sz="half" idx="2"/>
          </p:nvPr>
        </p:nvSpPr>
        <p:spPr/>
        <p:txBody>
          <a:bodyPr/>
          <a:lstStyle/>
          <a:p>
            <a:r>
              <a:rPr kumimoji="1" lang="zh-CN" altLang="en-US" dirty="0" smtClean="0"/>
              <a:t>可以通过该界面跨文章统一对所有的评论进行管理。提供的功能包括搜索、审核、过滤垃圾评论，甚至可以删除和编辑别人的评论。</a:t>
            </a:r>
            <a:endParaRPr kumimoji="1" lang="zh-CN" altLang="en-US" dirty="0"/>
          </a:p>
        </p:txBody>
      </p:sp>
      <p:sp>
        <p:nvSpPr>
          <p:cNvPr id="4" name="幻灯片编号占位符 3"/>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12840977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静态页面</a:t>
            </a:r>
            <a:endParaRPr kumimoji="1" lang="zh-CN" altLang="en-US" dirty="0"/>
          </a:p>
        </p:txBody>
      </p:sp>
      <p:pic>
        <p:nvPicPr>
          <p:cNvPr id="5" name="内容占位符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730826" y="731838"/>
            <a:ext cx="4632422" cy="5257800"/>
          </a:xfrm>
          <a:prstGeom prst="rect">
            <a:avLst/>
          </a:prstGeom>
          <a:ln>
            <a:noFill/>
          </a:ln>
          <a:effectLst>
            <a:outerShdw blurRad="292100" dist="139700" dir="2700000" algn="tl" rotWithShape="0">
              <a:srgbClr val="333333">
                <a:alpha val="65000"/>
              </a:srgbClr>
            </a:outerShdw>
          </a:effectLst>
        </p:spPr>
      </p:pic>
      <p:sp>
        <p:nvSpPr>
          <p:cNvPr id="6" name="文本占位符 5"/>
          <p:cNvSpPr>
            <a:spLocks noGrp="1"/>
          </p:cNvSpPr>
          <p:nvPr>
            <p:ph type="body" sz="half" idx="2"/>
          </p:nvPr>
        </p:nvSpPr>
        <p:spPr/>
        <p:txBody>
          <a:bodyPr>
            <a:normAutofit/>
          </a:bodyPr>
          <a:lstStyle/>
          <a:p>
            <a:r>
              <a:rPr lang="zh-CN" altLang="zh-CN" sz="2000" dirty="0"/>
              <a:t>与博文不同，静态页面不会按照时间顺序更新，可以写一些相对比较稳定的内容，通常可以见到的是“关于作者”，“联系作者”之类的信息。也可以像我这样，将洛杉矶的简介、历史、位置等信息，放到静态页面里来介绍</a:t>
            </a:r>
            <a:r>
              <a:rPr lang="zh-CN" altLang="zh-CN" sz="2000" dirty="0" smtClean="0"/>
              <a:t>。</a:t>
            </a:r>
            <a:endParaRPr lang="zh-CN" altLang="zh-CN" sz="2000" dirty="0"/>
          </a:p>
        </p:txBody>
      </p:sp>
      <p:sp>
        <p:nvSpPr>
          <p:cNvPr id="4" name="幻灯片编号占位符 3"/>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7734999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主题</a:t>
            </a:r>
            <a:endParaRPr kumimoji="1" lang="zh-CN" altLang="en-US" dirty="0"/>
          </a:p>
        </p:txBody>
      </p:sp>
      <p:pic>
        <p:nvPicPr>
          <p:cNvPr id="6" name="内容占位符 5"/>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4800600" y="1152123"/>
            <a:ext cx="6492875" cy="4417230"/>
          </a:xfrm>
          <a:prstGeom prst="rect">
            <a:avLst/>
          </a:prstGeom>
          <a:ln>
            <a:noFill/>
          </a:ln>
          <a:effectLst>
            <a:outerShdw blurRad="292100" dist="139700" dir="2700000" algn="tl" rotWithShape="0">
              <a:srgbClr val="333333">
                <a:alpha val="65000"/>
              </a:srgbClr>
            </a:outerShdw>
          </a:effectLst>
        </p:spPr>
      </p:pic>
      <p:sp>
        <p:nvSpPr>
          <p:cNvPr id="4" name="文本占位符 3"/>
          <p:cNvSpPr>
            <a:spLocks noGrp="1"/>
          </p:cNvSpPr>
          <p:nvPr>
            <p:ph type="body" sz="half" idx="2"/>
          </p:nvPr>
        </p:nvSpPr>
        <p:spPr/>
        <p:txBody>
          <a:bodyPr>
            <a:normAutofit/>
          </a:bodyPr>
          <a:lstStyle/>
          <a:p>
            <a:r>
              <a:rPr lang="zh-CN" altLang="zh-CN" sz="2000" dirty="0"/>
              <a:t>通常我们通过直接下载主题到自己的</a:t>
            </a:r>
            <a:r>
              <a:rPr lang="en-US" altLang="zh-CN" sz="2000" dirty="0"/>
              <a:t>WordPress</a:t>
            </a:r>
            <a:r>
              <a:rPr lang="zh-CN" altLang="zh-CN" sz="2000" dirty="0"/>
              <a:t>中。大部分主题都有一个预览图，允许你在使用之前看到其样式效果。效果图底下有关于此主题的介绍，同时还可能有其设计者的链接。切换不同的主题非常简单，通常只需要用鼠标点击你希望的主题的效果图即可。 </a:t>
            </a:r>
            <a:endParaRPr kumimoji="1" lang="zh-CN" altLang="en-US" sz="2000" dirty="0"/>
          </a:p>
        </p:txBody>
      </p:sp>
      <p:sp>
        <p:nvSpPr>
          <p:cNvPr id="5" name="幻灯片编号占位符 4"/>
          <p:cNvSpPr>
            <a:spLocks noGrp="1"/>
          </p:cNvSpPr>
          <p:nvPr>
            <p:ph type="sldNum" sz="quarter" idx="12"/>
          </p:nvPr>
        </p:nvSpPr>
        <p:spPr/>
        <p:txBody>
          <a:bodyPr/>
          <a:lstStyle/>
          <a:p>
            <a:fld id="{4FAB73BC-B049-4115-A692-8D63A059BFB8}" type="slidenum">
              <a:rPr lang="en-US" smtClean="0"/>
              <a:pPr/>
              <a:t>15</a:t>
            </a:fld>
            <a:endParaRPr lang="en-US" dirty="0"/>
          </a:p>
        </p:txBody>
      </p:sp>
    </p:spTree>
    <p:extLst>
      <p:ext uri="{BB962C8B-B14F-4D97-AF65-F5344CB8AC3E}">
        <p14:creationId xmlns:p14="http://schemas.microsoft.com/office/powerpoint/2010/main" val="13720517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插件</a:t>
            </a:r>
            <a:endParaRPr kumimoji="1" lang="zh-CN" altLang="en-US" dirty="0"/>
          </a:p>
        </p:txBody>
      </p:sp>
      <p:pic>
        <p:nvPicPr>
          <p:cNvPr id="6" name="内容占位符 5"/>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4800600" y="1152123"/>
            <a:ext cx="6492875" cy="4417230"/>
          </a:xfrm>
          <a:prstGeom prst="rect">
            <a:avLst/>
          </a:prstGeom>
          <a:ln>
            <a:noFill/>
          </a:ln>
          <a:effectLst>
            <a:outerShdw blurRad="292100" dist="139700" dir="2700000" algn="tl" rotWithShape="0">
              <a:srgbClr val="333333">
                <a:alpha val="65000"/>
              </a:srgbClr>
            </a:outerShdw>
          </a:effectLst>
        </p:spPr>
      </p:pic>
      <p:sp>
        <p:nvSpPr>
          <p:cNvPr id="4" name="文本占位符 3"/>
          <p:cNvSpPr>
            <a:spLocks noGrp="1"/>
          </p:cNvSpPr>
          <p:nvPr>
            <p:ph type="body" sz="half" idx="2"/>
          </p:nvPr>
        </p:nvSpPr>
        <p:spPr/>
        <p:txBody>
          <a:bodyPr/>
          <a:lstStyle/>
          <a:p>
            <a:r>
              <a:rPr lang="en-US" altLang="zh-CN" dirty="0"/>
              <a:t>WordPress </a:t>
            </a:r>
            <a:r>
              <a:rPr lang="zh-CN" altLang="zh-CN" dirty="0"/>
              <a:t>社区的许多网友不仅制作出了漂亮的主题可以让你的网站外观更为好看，也开发了一大批高质量的插件，极大地扩充了 </a:t>
            </a:r>
            <a:r>
              <a:rPr lang="en-US" altLang="zh-CN" dirty="0"/>
              <a:t>WordPress </a:t>
            </a:r>
            <a:r>
              <a:rPr lang="zh-CN" altLang="zh-CN" dirty="0"/>
              <a:t>的性能。</a:t>
            </a:r>
          </a:p>
          <a:p>
            <a:r>
              <a:rPr lang="zh-CN" altLang="zh-CN" dirty="0"/>
              <a:t>我们可以通过仪表盘中的插件搜索功能，下载成千上万社区牛人提供的强大插件，丰富自己博客的功能。</a:t>
            </a:r>
          </a:p>
          <a:p>
            <a:r>
              <a:rPr lang="zh-CN" altLang="zh-CN" dirty="0"/>
              <a:t>这些插件可以帮助我们屏蔽垃圾留言、让我们的网站更容易被搜索引擎搜索到、可以通过高速缓存加快网站加载速度、也可以通过站站工具分析博客的访问量等信息。插件只有你想不到，没有</a:t>
            </a:r>
            <a:r>
              <a:rPr lang="zh-CN" altLang="zh-CN" dirty="0" smtClean="0"/>
              <a:t>做</a:t>
            </a:r>
            <a:r>
              <a:rPr lang="zh-CN" altLang="en-US" dirty="0" smtClean="0"/>
              <a:t>不到。</a:t>
            </a:r>
            <a:endParaRPr lang="zh-CN" altLang="zh-CN" dirty="0"/>
          </a:p>
        </p:txBody>
      </p:sp>
      <p:sp>
        <p:nvSpPr>
          <p:cNvPr id="5" name="幻灯片编号占位符 4"/>
          <p:cNvSpPr>
            <a:spLocks noGrp="1"/>
          </p:cNvSpPr>
          <p:nvPr>
            <p:ph type="sldNum" sz="quarter" idx="12"/>
          </p:nvPr>
        </p:nvSpPr>
        <p:spPr/>
        <p:txBody>
          <a:bodyPr/>
          <a:lstStyle/>
          <a:p>
            <a:fld id="{4FAB73BC-B049-4115-A692-8D63A059BFB8}" type="slidenum">
              <a:rPr lang="en-US" smtClean="0"/>
              <a:pPr/>
              <a:t>16</a:t>
            </a:fld>
            <a:endParaRPr lang="en-US" dirty="0"/>
          </a:p>
        </p:txBody>
      </p:sp>
    </p:spTree>
    <p:extLst>
      <p:ext uri="{BB962C8B-B14F-4D97-AF65-F5344CB8AC3E}">
        <p14:creationId xmlns:p14="http://schemas.microsoft.com/office/powerpoint/2010/main" val="7934048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143000" y="1949116"/>
            <a:ext cx="9906000" cy="2731169"/>
          </a:xfrm>
          <a:prstGeom prst="rect">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92075" rIns="91440" bIns="92075" numCol="1" rtlCol="0" anchor="ctr" anchorCtr="1" compatLnSpc="1">
            <a:prstTxWarp prst="textNoShape">
              <a:avLst/>
            </a:prstTxWarp>
          </a:bodyPr>
          <a:lstStyle/>
          <a:p>
            <a:pPr defTabSz="914400" eaLnBrk="0" fontAlgn="base" hangingPunct="0">
              <a:spcBef>
                <a:spcPct val="0"/>
              </a:spcBef>
              <a:spcAft>
                <a:spcPct val="0"/>
              </a:spcAft>
            </a:pPr>
            <a:r>
              <a:rPr lang="zh-CN" altLang="en-US" sz="9600" dirty="0" smtClean="0">
                <a:latin typeface="华文行楷" panose="02010800040101010101" pitchFamily="2" charset="-122"/>
                <a:ea typeface="华文行楷" panose="02010800040101010101" pitchFamily="2" charset="-122"/>
                <a:cs typeface="Arial" pitchFamily="34" charset="0"/>
              </a:rPr>
              <a:t>谢  谢！</a:t>
            </a:r>
            <a:endParaRPr lang="zh-CN" altLang="en-US" sz="9600" b="1" dirty="0">
              <a:latin typeface="华文行楷" panose="02010800040101010101" pitchFamily="2" charset="-122"/>
              <a:ea typeface="华文行楷" panose="02010800040101010101" pitchFamily="2" charset="-122"/>
              <a:cs typeface="Arial" pitchFamily="34" charset="0"/>
            </a:endParaRPr>
          </a:p>
        </p:txBody>
      </p:sp>
    </p:spTree>
    <p:extLst>
      <p:ext uri="{BB962C8B-B14F-4D97-AF65-F5344CB8AC3E}">
        <p14:creationId xmlns:p14="http://schemas.microsoft.com/office/powerpoint/2010/main" val="214667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前言</a:t>
            </a:r>
            <a:endParaRPr kumimoji="1" lang="zh-CN" altLang="en-US" dirty="0"/>
          </a:p>
        </p:txBody>
      </p:sp>
      <p:pic>
        <p:nvPicPr>
          <p:cNvPr id="5" name="内容占位符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5470185" y="731838"/>
            <a:ext cx="5153705" cy="5257800"/>
          </a:xfrm>
          <a:prstGeom prst="rect">
            <a:avLst/>
          </a:prstGeom>
          <a:ln>
            <a:noFill/>
          </a:ln>
          <a:effectLst>
            <a:outerShdw blurRad="292100" dist="139700" dir="2700000" algn="tl" rotWithShape="0">
              <a:srgbClr val="333333">
                <a:alpha val="65000"/>
              </a:srgbClr>
            </a:outerShdw>
          </a:effectLst>
        </p:spPr>
      </p:pic>
      <p:sp>
        <p:nvSpPr>
          <p:cNvPr id="6" name="文本占位符 5"/>
          <p:cNvSpPr>
            <a:spLocks noGrp="1"/>
          </p:cNvSpPr>
          <p:nvPr>
            <p:ph type="body" sz="half" idx="2"/>
          </p:nvPr>
        </p:nvSpPr>
        <p:spPr/>
        <p:txBody>
          <a:bodyPr>
            <a:noAutofit/>
          </a:bodyPr>
          <a:lstStyle/>
          <a:p>
            <a:r>
              <a:rPr lang="zh-CN" altLang="zh-CN" sz="1600" dirty="0"/>
              <a:t>洛杉矶，一座孕育梦想的城市，也成就了无数人的梦想。纯净的天空、茂密的棕榈林、蔚蓝的海岸和璀璨的好莱坞群星…… </a:t>
            </a:r>
          </a:p>
          <a:p>
            <a:r>
              <a:rPr lang="zh-CN" altLang="zh-CN" sz="1600" dirty="0"/>
              <a:t>去年有幸前往洛杉矶，无论是明星云集的好莱坞，还是动感无限的市中心，从星光熠熠的比佛利山庄，到休闲惬意的风情海滩，每一处都让我流连忘返。因此希望将美好的回忆通过个人网站的形式展现给其他人。为此，我选用了</a:t>
            </a:r>
            <a:r>
              <a:rPr lang="en-US" altLang="zh-CN" sz="1600" dirty="0"/>
              <a:t>WordPress</a:t>
            </a:r>
            <a:r>
              <a:rPr lang="zh-CN" altLang="zh-CN" sz="1600" dirty="0" smtClean="0"/>
              <a:t>。</a:t>
            </a:r>
            <a:endParaRPr lang="zh-CN" altLang="zh-CN" sz="1600" dirty="0"/>
          </a:p>
        </p:txBody>
      </p:sp>
      <p:sp>
        <p:nvSpPr>
          <p:cNvPr id="4" name="幻灯片编号占位符 3"/>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337218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主机的选择</a:t>
            </a:r>
            <a:endParaRPr kumimoji="1" lang="zh-CN" altLang="en-US" dirty="0"/>
          </a:p>
        </p:txBody>
      </p:sp>
      <p:pic>
        <p:nvPicPr>
          <p:cNvPr id="5" name="内容占位符 4"/>
          <p:cNvPicPr>
            <a:picLocks noGrp="1" noChangeAspect="1"/>
          </p:cNvPicPr>
          <p:nvPr>
            <p:ph idx="1"/>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413506" y="1737360"/>
            <a:ext cx="4695114" cy="3523427"/>
          </a:xfrm>
        </p:spPr>
      </p:pic>
      <p:sp>
        <p:nvSpPr>
          <p:cNvPr id="4" name="幻灯片编号占位符 3"/>
          <p:cNvSpPr>
            <a:spLocks noGrp="1"/>
          </p:cNvSpPr>
          <p:nvPr>
            <p:ph type="sldNum" sz="quarter" idx="12"/>
          </p:nvPr>
        </p:nvSpPr>
        <p:spPr/>
        <p:txBody>
          <a:bodyPr/>
          <a:lstStyle/>
          <a:p>
            <a:fld id="{6113E31D-E2AB-40D1-8B51-AFA5AFEF393A}" type="slidenum">
              <a:rPr lang="en-US" smtClean="0"/>
              <a:t>3</a:t>
            </a:fld>
            <a:endParaRPr lang="en-US" dirty="0"/>
          </a:p>
        </p:txBody>
      </p:sp>
      <p:pic>
        <p:nvPicPr>
          <p:cNvPr id="6" name="图片 5"/>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1920" y="3650359"/>
            <a:ext cx="2581586" cy="2398819"/>
          </a:xfrm>
          <a:prstGeom prst="rect">
            <a:avLst/>
          </a:prstGeom>
        </p:spPr>
      </p:pic>
      <p:pic>
        <p:nvPicPr>
          <p:cNvPr id="7" name="图片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71088" y="3559004"/>
            <a:ext cx="3901558" cy="2581531"/>
          </a:xfrm>
          <a:prstGeom prst="rect">
            <a:avLst/>
          </a:prstGeom>
        </p:spPr>
      </p:pic>
      <p:pic>
        <p:nvPicPr>
          <p:cNvPr id="9" name="图片 8"/>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95092" y="2967641"/>
            <a:ext cx="1882127" cy="1882127"/>
          </a:xfrm>
          <a:prstGeom prst="rect">
            <a:avLst/>
          </a:prstGeom>
        </p:spPr>
      </p:pic>
      <p:sp>
        <p:nvSpPr>
          <p:cNvPr id="10" name="文本框 9"/>
          <p:cNvSpPr txBox="1"/>
          <p:nvPr/>
        </p:nvSpPr>
        <p:spPr>
          <a:xfrm>
            <a:off x="1568715" y="3281027"/>
            <a:ext cx="1107996" cy="369332"/>
          </a:xfrm>
          <a:prstGeom prst="rect">
            <a:avLst/>
          </a:prstGeom>
          <a:noFill/>
        </p:spPr>
        <p:txBody>
          <a:bodyPr wrap="none" rtlCol="0">
            <a:spAutoFit/>
          </a:bodyPr>
          <a:lstStyle/>
          <a:p>
            <a:r>
              <a:rPr kumimoji="1" lang="zh-CN" altLang="en-US" b="1" dirty="0" smtClean="0"/>
              <a:t>本地部署</a:t>
            </a:r>
            <a:endParaRPr kumimoji="1" lang="zh-CN" altLang="en-US" b="1" dirty="0"/>
          </a:p>
        </p:txBody>
      </p:sp>
      <p:sp>
        <p:nvSpPr>
          <p:cNvPr id="11" name="文本框 10"/>
          <p:cNvSpPr txBox="1"/>
          <p:nvPr/>
        </p:nvSpPr>
        <p:spPr>
          <a:xfrm>
            <a:off x="4978568" y="5331329"/>
            <a:ext cx="1957587" cy="369332"/>
          </a:xfrm>
          <a:prstGeom prst="rect">
            <a:avLst/>
          </a:prstGeom>
          <a:noFill/>
        </p:spPr>
        <p:txBody>
          <a:bodyPr wrap="none" rtlCol="0">
            <a:spAutoFit/>
          </a:bodyPr>
          <a:lstStyle/>
          <a:p>
            <a:r>
              <a:rPr kumimoji="1" lang="en-US" altLang="zh-CN" b="1" dirty="0" smtClean="0"/>
              <a:t>NAS</a:t>
            </a:r>
            <a:r>
              <a:rPr kumimoji="1" lang="zh-CN" altLang="en-US" b="1" dirty="0" smtClean="0"/>
              <a:t>个人网络存储</a:t>
            </a:r>
            <a:endParaRPr kumimoji="1" lang="zh-CN" altLang="en-US" b="1" dirty="0"/>
          </a:p>
        </p:txBody>
      </p:sp>
      <p:sp>
        <p:nvSpPr>
          <p:cNvPr id="12" name="文本框 11"/>
          <p:cNvSpPr txBox="1"/>
          <p:nvPr/>
        </p:nvSpPr>
        <p:spPr>
          <a:xfrm>
            <a:off x="9115628" y="3165919"/>
            <a:ext cx="1569660" cy="369332"/>
          </a:xfrm>
          <a:prstGeom prst="rect">
            <a:avLst/>
          </a:prstGeom>
          <a:noFill/>
        </p:spPr>
        <p:txBody>
          <a:bodyPr wrap="none" rtlCol="0">
            <a:spAutoFit/>
          </a:bodyPr>
          <a:lstStyle/>
          <a:p>
            <a:r>
              <a:rPr kumimoji="1" lang="zh-CN" altLang="en-US" b="1" smtClean="0"/>
              <a:t>租用虚拟主机</a:t>
            </a:r>
            <a:endParaRPr kumimoji="1" lang="zh-CN" altLang="en-US" b="1" dirty="0"/>
          </a:p>
        </p:txBody>
      </p:sp>
    </p:spTree>
    <p:extLst>
      <p:ext uri="{BB962C8B-B14F-4D97-AF65-F5344CB8AC3E}">
        <p14:creationId xmlns:p14="http://schemas.microsoft.com/office/powerpoint/2010/main" val="8943625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WordPress</a:t>
            </a:r>
            <a:r>
              <a:rPr kumimoji="1" lang="zh-CN" altLang="en-US" dirty="0" smtClean="0"/>
              <a:t>下载</a:t>
            </a:r>
            <a:endParaRPr kumimoji="1" lang="zh-CN" altLang="en-US" dirty="0"/>
          </a:p>
        </p:txBody>
      </p:sp>
      <p:pic>
        <p:nvPicPr>
          <p:cNvPr id="5" name="内容占位符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4800600" y="894217"/>
            <a:ext cx="6492875" cy="4933041"/>
          </a:xfrm>
          <a:prstGeom prst="rect">
            <a:avLst/>
          </a:prstGeom>
          <a:ln>
            <a:noFill/>
          </a:ln>
          <a:effectLst>
            <a:outerShdw blurRad="292100" dist="139700" dir="2700000" algn="tl" rotWithShape="0">
              <a:srgbClr val="333333">
                <a:alpha val="65000"/>
              </a:srgbClr>
            </a:outerShdw>
          </a:effectLst>
        </p:spPr>
      </p:pic>
      <p:sp>
        <p:nvSpPr>
          <p:cNvPr id="6" name="文本占位符 5"/>
          <p:cNvSpPr>
            <a:spLocks noGrp="1"/>
          </p:cNvSpPr>
          <p:nvPr>
            <p:ph type="body" sz="half" idx="2"/>
          </p:nvPr>
        </p:nvSpPr>
        <p:spPr/>
        <p:txBody>
          <a:bodyPr>
            <a:noAutofit/>
          </a:bodyPr>
          <a:lstStyle/>
          <a:p>
            <a:r>
              <a:rPr kumimoji="1" lang="en-US" altLang="zh-CN" sz="2000" dirty="0" smtClean="0"/>
              <a:t>NAS</a:t>
            </a:r>
            <a:r>
              <a:rPr kumimoji="1" lang="zh-CN" altLang="en-US" sz="2000" dirty="0" smtClean="0"/>
              <a:t>提供图形化管理界面，其套件中心支持直接一键安装</a:t>
            </a:r>
            <a:r>
              <a:rPr kumimoji="1" lang="en-US" altLang="zh-CN" sz="2000" dirty="0" smtClean="0"/>
              <a:t>WordPress</a:t>
            </a:r>
            <a:r>
              <a:rPr kumimoji="1" lang="zh-CN" altLang="en-US" sz="2000" dirty="0" smtClean="0"/>
              <a:t>，</a:t>
            </a:r>
            <a:r>
              <a:rPr lang="zh-CN" altLang="zh-CN" sz="2000" dirty="0"/>
              <a:t>如果在本地部署，可以使用</a:t>
            </a:r>
            <a:r>
              <a:rPr lang="en-US" altLang="zh-CN" sz="2000" dirty="0"/>
              <a:t>XAMPP</a:t>
            </a:r>
            <a:r>
              <a:rPr lang="zh-CN" altLang="zh-CN" sz="2000" dirty="0"/>
              <a:t>这样的一键安装工具安装</a:t>
            </a:r>
            <a:r>
              <a:rPr lang="en-US" altLang="zh-CN" sz="2000" dirty="0"/>
              <a:t>PHP</a:t>
            </a:r>
            <a:r>
              <a:rPr lang="zh-CN" altLang="zh-CN" sz="2000" dirty="0"/>
              <a:t>和</a:t>
            </a:r>
            <a:r>
              <a:rPr lang="en-US" altLang="zh-CN" sz="2000" dirty="0"/>
              <a:t>MySQL</a:t>
            </a:r>
            <a:r>
              <a:rPr lang="zh-CN" altLang="zh-CN" sz="2000" dirty="0"/>
              <a:t>；如果租用的是服务商提供的虚拟机，一般来讲会提供</a:t>
            </a:r>
            <a:r>
              <a:rPr lang="en-US" altLang="zh-CN" sz="2000" dirty="0" err="1"/>
              <a:t>Cpanel</a:t>
            </a:r>
            <a:r>
              <a:rPr lang="zh-CN" altLang="zh-CN" sz="2000" dirty="0"/>
              <a:t>可视化工具，便于租用者安装数据库和</a:t>
            </a:r>
            <a:r>
              <a:rPr lang="en-US" altLang="zh-CN" sz="2000" dirty="0" err="1"/>
              <a:t>php</a:t>
            </a:r>
            <a:r>
              <a:rPr lang="zh-CN" altLang="zh-CN" sz="2000" dirty="0" smtClean="0"/>
              <a:t>。</a:t>
            </a:r>
            <a:endParaRPr lang="zh-CN" altLang="zh-CN" sz="2000" dirty="0"/>
          </a:p>
        </p:txBody>
      </p:sp>
      <p:sp>
        <p:nvSpPr>
          <p:cNvPr id="4" name="幻灯片编号占位符 3"/>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19526985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dirty="0" smtClean="0"/>
              <a:t>WordPress</a:t>
            </a:r>
            <a:r>
              <a:rPr kumimoji="1" lang="zh-CN" altLang="en-US" dirty="0" smtClean="0"/>
              <a:t>安装</a:t>
            </a:r>
            <a:endParaRPr kumimoji="1" lang="zh-CN" altLang="en-US" dirty="0"/>
          </a:p>
        </p:txBody>
      </p:sp>
      <p:pic>
        <p:nvPicPr>
          <p:cNvPr id="5" name="内容占位符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304668" y="1846263"/>
            <a:ext cx="5642989" cy="4022725"/>
          </a:xfrm>
        </p:spPr>
      </p:pic>
      <p:sp>
        <p:nvSpPr>
          <p:cNvPr id="4" name="幻灯片编号占位符 3"/>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14353541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dirty="0" err="1" smtClean="0"/>
              <a:t>phpMyAdmin</a:t>
            </a:r>
            <a:r>
              <a:rPr kumimoji="1" lang="zh-CN" altLang="en-US" dirty="0" smtClean="0"/>
              <a:t>数据库管理图形界面</a:t>
            </a:r>
            <a:endParaRPr kumimoji="1" lang="zh-CN" altLang="en-US" dirty="0"/>
          </a:p>
        </p:txBody>
      </p:sp>
      <p:pic>
        <p:nvPicPr>
          <p:cNvPr id="5" name="内容占位符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391547" y="1846263"/>
            <a:ext cx="5469232" cy="4022725"/>
          </a:xfrm>
          <a:prstGeom prst="rect">
            <a:avLst/>
          </a:prstGeom>
          <a:ln>
            <a:noFill/>
          </a:ln>
          <a:effectLst>
            <a:outerShdw blurRad="292100" dist="139700" dir="2700000" algn="tl" rotWithShape="0">
              <a:srgbClr val="333333">
                <a:alpha val="65000"/>
              </a:srgbClr>
            </a:outerShdw>
          </a:effectLst>
        </p:spPr>
      </p:pic>
      <p:sp>
        <p:nvSpPr>
          <p:cNvPr id="4" name="幻灯片编号占位符 3"/>
          <p:cNvSpPr>
            <a:spLocks noGrp="1"/>
          </p:cNvSpPr>
          <p:nvPr>
            <p:ph type="sldNum" sz="quarter" idx="12"/>
          </p:nvPr>
        </p:nvSpPr>
        <p:spPr/>
        <p:txBody>
          <a:bodyPr/>
          <a:lstStyle/>
          <a:p>
            <a:fld id="{6113E31D-E2AB-40D1-8B51-AFA5AFEF393A}" type="slidenum">
              <a:rPr lang="en-US" smtClean="0"/>
              <a:t>6</a:t>
            </a:fld>
            <a:endParaRPr lang="en-US" dirty="0"/>
          </a:p>
        </p:txBody>
      </p:sp>
    </p:spTree>
    <p:extLst>
      <p:ext uri="{BB962C8B-B14F-4D97-AF65-F5344CB8AC3E}">
        <p14:creationId xmlns:p14="http://schemas.microsoft.com/office/powerpoint/2010/main" val="15448497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dirty="0" smtClean="0"/>
              <a:t>WordPress</a:t>
            </a:r>
            <a:r>
              <a:rPr kumimoji="1" lang="zh-CN" altLang="en-US" dirty="0" smtClean="0"/>
              <a:t>安装向导：选择语言</a:t>
            </a:r>
            <a:endParaRPr kumimoji="1" lang="zh-CN" altLang="en-US" dirty="0"/>
          </a:p>
        </p:txBody>
      </p:sp>
      <p:pic>
        <p:nvPicPr>
          <p:cNvPr id="5" name="内容占位符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208271" y="1846263"/>
            <a:ext cx="5835784" cy="4022725"/>
          </a:xfrm>
          <a:prstGeom prst="rect">
            <a:avLst/>
          </a:prstGeom>
          <a:ln>
            <a:noFill/>
          </a:ln>
          <a:effectLst>
            <a:outerShdw blurRad="292100" dist="139700" dir="2700000" algn="tl" rotWithShape="0">
              <a:srgbClr val="333333">
                <a:alpha val="65000"/>
              </a:srgbClr>
            </a:outerShdw>
          </a:effectLst>
        </p:spPr>
      </p:pic>
      <p:sp>
        <p:nvSpPr>
          <p:cNvPr id="4" name="幻灯片编号占位符 3"/>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13139133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dirty="0"/>
              <a:t>WordPress</a:t>
            </a:r>
            <a:r>
              <a:rPr kumimoji="1" lang="zh-CN" altLang="en-US" dirty="0" smtClean="0"/>
              <a:t>安装成功</a:t>
            </a:r>
            <a:endParaRPr kumimoji="1" lang="zh-CN" altLang="en-US" dirty="0"/>
          </a:p>
        </p:txBody>
      </p:sp>
      <p:pic>
        <p:nvPicPr>
          <p:cNvPr id="5" name="内容占位符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655973" y="1846263"/>
            <a:ext cx="6940379" cy="4022725"/>
          </a:xfrm>
          <a:prstGeom prst="rect">
            <a:avLst/>
          </a:prstGeom>
          <a:ln>
            <a:noFill/>
          </a:ln>
          <a:effectLst>
            <a:outerShdw blurRad="292100" dist="139700" dir="2700000" algn="tl" rotWithShape="0">
              <a:srgbClr val="333333">
                <a:alpha val="65000"/>
              </a:srgbClr>
            </a:outerShdw>
          </a:effectLst>
        </p:spPr>
      </p:pic>
      <p:sp>
        <p:nvSpPr>
          <p:cNvPr id="4" name="幻灯片编号占位符 3"/>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3667599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dirty="0" smtClean="0"/>
              <a:t>数据库</a:t>
            </a:r>
            <a:endParaRPr kumimoji="1" lang="zh-CN" altLang="en-US" dirty="0"/>
          </a:p>
        </p:txBody>
      </p:sp>
      <p:sp>
        <p:nvSpPr>
          <p:cNvPr id="7" name="文本占位符 6"/>
          <p:cNvSpPr>
            <a:spLocks noGrp="1"/>
          </p:cNvSpPr>
          <p:nvPr>
            <p:ph type="body" sz="half" idx="2"/>
          </p:nvPr>
        </p:nvSpPr>
        <p:spPr/>
        <p:txBody>
          <a:bodyPr/>
          <a:lstStyle/>
          <a:p>
            <a:r>
              <a:rPr kumimoji="1" lang="en-US" altLang="zh-CN" dirty="0" smtClean="0"/>
              <a:t>WordPress</a:t>
            </a:r>
            <a:r>
              <a:rPr kumimoji="1" lang="zh-CN" altLang="en-US" dirty="0" smtClean="0"/>
              <a:t>在安装的过程中，自动在指定的数据库中创建了</a:t>
            </a:r>
            <a:r>
              <a:rPr kumimoji="1" lang="en-US" altLang="zh-CN" dirty="0" smtClean="0"/>
              <a:t>12</a:t>
            </a:r>
            <a:r>
              <a:rPr kumimoji="1" lang="zh-CN" altLang="en-US" dirty="0" smtClean="0"/>
              <a:t>张表，用于存储未来博客中的各种数据。</a:t>
            </a:r>
            <a:endParaRPr kumimoji="1" lang="zh-CN" altLang="en-US" dirty="0"/>
          </a:p>
        </p:txBody>
      </p:sp>
      <p:sp>
        <p:nvSpPr>
          <p:cNvPr id="4" name="幻灯片编号占位符 3"/>
          <p:cNvSpPr>
            <a:spLocks noGrp="1"/>
          </p:cNvSpPr>
          <p:nvPr>
            <p:ph type="sldNum" sz="quarter" idx="12"/>
          </p:nvPr>
        </p:nvSpPr>
        <p:spPr/>
        <p:txBody>
          <a:bodyPr/>
          <a:lstStyle/>
          <a:p>
            <a:fld id="{6113E31D-E2AB-40D1-8B51-AFA5AFEF393A}" type="slidenum">
              <a:rPr lang="en-US" smtClean="0"/>
              <a:t>9</a:t>
            </a:fld>
            <a:endParaRPr lang="en-US" dirty="0"/>
          </a:p>
        </p:txBody>
      </p:sp>
      <p:pic>
        <p:nvPicPr>
          <p:cNvPr id="9" name="图片占位符 8"/>
          <p:cNvPicPr>
            <a:picLocks noGrp="1" noChangeAspect="1"/>
          </p:cNvPicPr>
          <p:nvPr>
            <p:ph type="pic" idx="1"/>
          </p:nvPr>
        </p:nvPicPr>
        <p:blipFill>
          <a:blip r:embed="rId2" cstate="screen">
            <a:extLst>
              <a:ext uri="{28A0092B-C50C-407E-A947-70E740481C1C}">
                <a14:useLocalDpi xmlns:a14="http://schemas.microsoft.com/office/drawing/2010/main"/>
              </a:ext>
            </a:extLst>
          </a:blip>
          <a:srcRect/>
          <a:stretch>
            <a:fillRect/>
          </a:stretch>
        </p:blipFill>
        <p:spPr>
          <a:prstGeom prst="rect">
            <a:avLst/>
          </a:prstGeom>
        </p:spPr>
      </p:pic>
    </p:spTree>
    <p:extLst>
      <p:ext uri="{BB962C8B-B14F-4D97-AF65-F5344CB8AC3E}">
        <p14:creationId xmlns:p14="http://schemas.microsoft.com/office/powerpoint/2010/main" val="855757287"/>
      </p:ext>
    </p:extLst>
  </p:cSld>
  <p:clrMapOvr>
    <a:masterClrMapping/>
  </p:clrMapOvr>
  <p:timing>
    <p:tnLst>
      <p:par>
        <p:cTn id="1" dur="indefinite" restart="never" nodeType="tmRoot"/>
      </p:par>
    </p:tnLst>
  </p:timing>
</p:sld>
</file>

<file path=ppt/theme/theme1.xml><?xml version="1.0" encoding="utf-8"?>
<a:theme xmlns:a="http://schemas.openxmlformats.org/drawingml/2006/main" name="怀旧">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回顾</Template>
  <TotalTime>93</TotalTime>
  <Words>688</Words>
  <Application>Microsoft Office PowerPoint</Application>
  <PresentationFormat>宽屏</PresentationFormat>
  <Paragraphs>53</Paragraphs>
  <Slides>17</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DengXian</vt:lpstr>
      <vt:lpstr>华文行楷</vt:lpstr>
      <vt:lpstr>宋体</vt:lpstr>
      <vt:lpstr>Arial</vt:lpstr>
      <vt:lpstr>Calibri</vt:lpstr>
      <vt:lpstr>Calibri Light</vt:lpstr>
      <vt:lpstr>怀旧</vt:lpstr>
      <vt:lpstr>WordPress实践  （姓名：任嵬   学号：2016160213）</vt:lpstr>
      <vt:lpstr>前言</vt:lpstr>
      <vt:lpstr>主机的选择</vt:lpstr>
      <vt:lpstr>WordPress下载</vt:lpstr>
      <vt:lpstr>WordPress安装</vt:lpstr>
      <vt:lpstr>phpMyAdmin数据库管理图形界面</vt:lpstr>
      <vt:lpstr>WordPress安装向导：选择语言</vt:lpstr>
      <vt:lpstr>WordPress安装成功</vt:lpstr>
      <vt:lpstr>数据库</vt:lpstr>
      <vt:lpstr>后台登录</vt:lpstr>
      <vt:lpstr>后台设置</vt:lpstr>
      <vt:lpstr>撰写博文</vt:lpstr>
      <vt:lpstr>评论</vt:lpstr>
      <vt:lpstr>静态页面</vt:lpstr>
      <vt:lpstr>主题</vt:lpstr>
      <vt:lpstr>插件</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Wordpress实践</dc:title>
  <dc:creator>Microsoft Office 用户</dc:creator>
  <cp:lastModifiedBy>任嵬</cp:lastModifiedBy>
  <cp:revision>14</cp:revision>
  <dcterms:created xsi:type="dcterms:W3CDTF">2017-01-11T17:11:07Z</dcterms:created>
  <dcterms:modified xsi:type="dcterms:W3CDTF">2017-01-12T05:31:51Z</dcterms:modified>
</cp:coreProperties>
</file>